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2" r:id="rId2"/>
    <p:sldId id="280" r:id="rId3"/>
    <p:sldId id="308" r:id="rId4"/>
    <p:sldId id="310" r:id="rId5"/>
    <p:sldId id="311" r:id="rId6"/>
    <p:sldId id="266" r:id="rId7"/>
    <p:sldId id="265" r:id="rId8"/>
    <p:sldId id="313" r:id="rId9"/>
    <p:sldId id="300" r:id="rId10"/>
    <p:sldId id="30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/>
    <p:restoredTop sz="94595"/>
  </p:normalViewPr>
  <p:slideViewPr>
    <p:cSldViewPr snapToGrid="0" snapToObjects="1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B031C-80E3-E042-B852-DB18FA8DDE55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72C3A-C18B-794E-B832-A4A6E98F0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5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Наш пациент со сниженным ИМТ, что требует увеличение калорийности рациона за счет белка и углеводов для данного конкретного пациента до 3500 ккал\</a:t>
            </a:r>
            <a:r>
              <a:rPr lang="ru-RU" dirty="0" err="1"/>
              <a:t>сут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2E0E7-2717-41CB-9B7B-4570E28B65D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8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Моносахариды (сладкие фрукты, мед) – глюкоза, фруктоза</a:t>
            </a:r>
          </a:p>
          <a:p>
            <a:r>
              <a:rPr lang="ru-RU" dirty="0"/>
              <a:t>Дисахариды (молоко, фрукты, плоды, ягоды) сахароза, лактоза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2E0E7-2717-41CB-9B7B-4570E28B65D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24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учетом жалоб пациента, а также анамнеза заболевания у пациента можно сформулировать рекомендации для данного пациента</a:t>
            </a:r>
          </a:p>
          <a:p>
            <a:endParaRPr lang="ru-RU" dirty="0"/>
          </a:p>
          <a:p>
            <a:r>
              <a:rPr lang="ru-RU" dirty="0"/>
              <a:t>В соответствие с вышеуказанными принципами, учитывая недостаток веса пациента соблюдать повышенную суточную калорийность рациона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2E0E7-2717-41CB-9B7B-4570E28B65D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8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Вот так выглядит примерное меню нашего пациента на 1 день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2E0E7-2717-41CB-9B7B-4570E28B65D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327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Пациентам можно все, главное как готовить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2E0E7-2717-41CB-9B7B-4570E28B65D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58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Пункт 2–соответствует этому диета №5?</a:t>
            </a:r>
          </a:p>
          <a:p>
            <a:endParaRPr lang="ru-RU" dirty="0"/>
          </a:p>
          <a:p>
            <a:r>
              <a:rPr lang="ru-RU" dirty="0"/>
              <a:t>Запретов в </a:t>
            </a:r>
            <a:r>
              <a:rPr lang="ru-RU" dirty="0" err="1"/>
              <a:t>диетич</a:t>
            </a:r>
            <a:r>
              <a:rPr lang="ru-RU" dirty="0"/>
              <a:t> рекомендаций международных меньше, чем в сознании среднестатистического российского врача</a:t>
            </a:r>
          </a:p>
          <a:p>
            <a:endParaRPr lang="ru-RU" dirty="0"/>
          </a:p>
          <a:p>
            <a:r>
              <a:rPr lang="ru-RU" dirty="0"/>
              <a:t>Если съел –ферменты</a:t>
            </a:r>
          </a:p>
          <a:p>
            <a:r>
              <a:rPr lang="ru-RU" dirty="0"/>
              <a:t>Если выпил – один раз не </a:t>
            </a:r>
            <a:r>
              <a:rPr lang="ru-RU" dirty="0" err="1"/>
              <a:t>катострофа</a:t>
            </a:r>
            <a:r>
              <a:rPr lang="ru-RU" dirty="0"/>
              <a:t>, он должен </a:t>
            </a:r>
            <a:r>
              <a:rPr lang="ru-RU" dirty="0" err="1"/>
              <a:t>сказть</a:t>
            </a:r>
            <a:r>
              <a:rPr lang="ru-RU" dirty="0"/>
              <a:t> об этом своему врачу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2E0E7-2717-41CB-9B7B-4570E28B65D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4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4A4436-2006-5A41-A2B2-B3A8CCA2E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363AD9B-61AD-E84E-BE78-E0142D317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4085B8-13D1-504A-9559-50577B0A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583-7EF3-EB4B-B639-542A68469D9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AF552B-9AE3-DC4B-8C4B-476EF614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28AA73-D24E-6249-9C28-D75DE7A7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6A61-AAC0-DF40-A3E6-1B6B584F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6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1D7DB8-2D3E-8448-97D0-1925E029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6583630-30FD-B94E-A24F-60D19EC7D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A99E5E-633F-A34D-B781-3FBFE537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583-7EF3-EB4B-B639-542A68469D9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E4F3D5-D691-1D47-B4D9-032B9F3E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3FA87A-F7C9-E74B-83E6-F8CF8CFA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6A61-AAC0-DF40-A3E6-1B6B584F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59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9CB9E98-CEAC-DC41-8E1D-51227DF068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152121F-5183-CB4F-A3F1-F4C0ED866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243D3D-A50F-6D43-9C25-C419CEA3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583-7EF3-EB4B-B639-542A68469D9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CE79CC-5681-DC46-9FCA-6B37140A3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580553-5E5D-8246-ABA8-90D1C452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6A61-AAC0-DF40-A3E6-1B6B584F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14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2794CB-44F4-A449-B77D-C5D3C796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EEFA79-1861-DC40-9124-F8950C42D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5C21FD-786E-AD4A-9455-DA8A268F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583-7EF3-EB4B-B639-542A68469D9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1B5A7F-46AD-1C45-BD28-2E793EAE8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C85DD2-B6FB-0945-9034-0B5482F3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6A61-AAC0-DF40-A3E6-1B6B584F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3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C0C367-817F-7049-9FB8-A8B9213B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0E85E48-1571-BE4F-817C-4306B3D9B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524B30-20C2-0B42-8386-0571A514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583-7EF3-EB4B-B639-542A68469D9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FA7D02-7BAB-E846-A127-35FF6418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C60CB5-196C-864E-9131-E8355EB0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6A61-AAC0-DF40-A3E6-1B6B584F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1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C6AADA-03F9-9544-A44C-93AA465B7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E8A499-AD3C-3F4D-A98D-489E1D68B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1948CBF-AC3A-9D48-831E-6EAD2FF1C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41C4385-9F01-C440-92AC-3B81E728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583-7EF3-EB4B-B639-542A68469D9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CB67E5E-7F1B-A340-ACB5-5C80705D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2A4980-4C41-394D-AEBB-B7139C9F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6A61-AAC0-DF40-A3E6-1B6B584F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2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B9E854-4323-D04D-931E-891540BA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D59C95-9E37-9346-9B32-5E1BBB3E7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D6F069-812A-6E44-A903-4CBE40186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521A0A9-0B1B-AF45-B5CF-596BCED16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FB09138-512F-3A4D-9B28-B0A757F0E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D16E930-64E5-154F-A39F-2D037D911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583-7EF3-EB4B-B639-542A68469D9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B46A6CA-3512-4046-9D70-65692587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21E9EEE-DE23-FC42-8484-A0DC3B46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6A61-AAC0-DF40-A3E6-1B6B584F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F000D8-8B07-414E-A411-6C610C71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8CD0D7B-F184-9842-BDDD-5E6FA430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583-7EF3-EB4B-B639-542A68469D9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9D6B210-09CC-BA4F-B372-DA91A5E3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18B5D44-7635-0A42-AB0D-0FD8F18D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6A61-AAC0-DF40-A3E6-1B6B584F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8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E973CD9-1D41-CE4E-BE1F-C0CEB149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583-7EF3-EB4B-B639-542A68469D9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A3B6E60-77B9-8144-9AD9-63CB2ED3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285499A-F1EE-B647-970F-1EDF1CE0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6A61-AAC0-DF40-A3E6-1B6B584F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19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177944-C977-454E-9A37-80070243A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3313C0-D326-034A-A7B0-603FA8E59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2507353-32CE-D446-9E9A-12DEF41D8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759EF3F-AFCE-AA42-8C18-3B6EB984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583-7EF3-EB4B-B639-542A68469D9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0D670F-590C-784B-82D5-D8E84F40D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AFFE469-A6A2-E44C-A72F-16C8ACE0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6A61-AAC0-DF40-A3E6-1B6B584F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8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5C5A03-4DB6-2C4A-AF98-A220ED37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B72B5BC-F427-4B4F-B127-2540024DE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2600A73-2B2C-4C40-AEC5-DAB4658AC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E9BF04-8B04-354E-AEFD-0DBA0C131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583-7EF3-EB4B-B639-542A68469D9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700EBC-6D98-1142-9BEA-4C51FC1D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7C7A96A-35E2-5D41-A86C-A920DE05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6A61-AAC0-DF40-A3E6-1B6B584F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8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6F8937-A93F-DA4F-B5A1-75992C07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5D1600D-5CEA-A642-92D3-B7F164E36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C7774C-1A25-B84A-8178-868284A4D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54583-7EF3-EB4B-B639-542A68469D9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78EFF1-7E86-B343-8E51-FE6D29646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1D02B7-FFA1-BE46-9EBC-BAACC3CB0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96A61-AAC0-DF40-A3E6-1B6B584F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54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ancreasfoundation.org/wp-content/uploads/2019/06/Cook-Book-Final-5.10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85C3DF-AC80-4F37-9F94-F8B7E726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36" y="217464"/>
            <a:ext cx="10249989" cy="4938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диетотерапии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5B37AC-BB83-4521-B292-D7BB9D7F0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436" y="1120002"/>
            <a:ext cx="11489612" cy="43377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500" dirty="0"/>
              <a:t>Отказ от алкоголя</a:t>
            </a:r>
          </a:p>
          <a:p>
            <a:pPr marL="342900" indent="-342900">
              <a:buAutoNum type="arabicPeriod"/>
            </a:pPr>
            <a:r>
              <a:rPr lang="ru-RU" sz="2500" dirty="0"/>
              <a:t>Соблюдение диеты необходимо до достижения стойкой клинической ремиссии, примерно 6-12 месяцев</a:t>
            </a:r>
          </a:p>
          <a:p>
            <a:pPr marL="342900" indent="-342900">
              <a:buFont typeface="Garamond" pitchFamily="18" charset="0"/>
              <a:buAutoNum type="arabicPeriod"/>
            </a:pPr>
            <a:r>
              <a:rPr lang="ru-RU" sz="2500" dirty="0"/>
              <a:t>Переход к полноценному питанию в кратчайшие сроки (особенно это касается квоты белка)</a:t>
            </a:r>
          </a:p>
          <a:p>
            <a:pPr marL="342900" indent="-342900">
              <a:buFont typeface="Garamond" pitchFamily="18" charset="0"/>
              <a:buAutoNum type="arabicPeriod"/>
            </a:pPr>
            <a:r>
              <a:rPr lang="ru-RU" sz="2500" dirty="0"/>
              <a:t>Обеспечение достаточного </a:t>
            </a:r>
            <a:r>
              <a:rPr lang="ru-RU" sz="2500" dirty="0" err="1"/>
              <a:t>калоража</a:t>
            </a:r>
            <a:r>
              <a:rPr lang="ru-RU" sz="2500" dirty="0"/>
              <a:t> пищи – 2500-3000 ккал</a:t>
            </a:r>
            <a:r>
              <a:rPr lang="en-GB" sz="2500" dirty="0"/>
              <a:t>/</a:t>
            </a:r>
            <a:r>
              <a:rPr lang="ru-RU" sz="2500" dirty="0" err="1"/>
              <a:t>сут</a:t>
            </a:r>
            <a:endParaRPr lang="ru-RU" sz="2500" dirty="0"/>
          </a:p>
          <a:p>
            <a:pPr marL="342900" indent="-342900">
              <a:buFont typeface="Garamond" pitchFamily="18" charset="0"/>
              <a:buAutoNum type="arabicPeriod"/>
            </a:pPr>
            <a:r>
              <a:rPr lang="ru-RU" sz="2500" dirty="0"/>
              <a:t>Физиологическая или повышенная норма белка (100–120 г/сутки), из которого 60% должны быть белки животного происхождения</a:t>
            </a:r>
          </a:p>
          <a:p>
            <a:pPr marL="342900" indent="-342900">
              <a:buFont typeface="Garamond" pitchFamily="18" charset="0"/>
              <a:buAutoNum type="arabicPeriod"/>
            </a:pPr>
            <a:r>
              <a:rPr lang="ru-RU" sz="2500" dirty="0"/>
              <a:t> Ограничение жиров (от 60–70 г/сутки до 30–50 г/сутки при выраженной </a:t>
            </a:r>
            <a:r>
              <a:rPr lang="ru-RU" sz="2500" dirty="0" err="1"/>
              <a:t>стеаторее</a:t>
            </a:r>
            <a:r>
              <a:rPr lang="ru-RU" sz="2500" dirty="0"/>
              <a:t>)</a:t>
            </a:r>
          </a:p>
          <a:p>
            <a:pPr marL="342900" indent="-342900">
              <a:buFont typeface="Garamond" pitchFamily="18" charset="0"/>
              <a:buAutoNum type="arabicPeriod"/>
            </a:pPr>
            <a:r>
              <a:rPr lang="ru-RU" sz="2500" dirty="0"/>
              <a:t>Принцип постепенности как в отношении увеличения объема рациона, так и в отношении включения в него отдельных блюд и пищевых продуктов. </a:t>
            </a:r>
          </a:p>
          <a:p>
            <a:pPr marL="0" indent="0">
              <a:buNone/>
            </a:pPr>
            <a:endParaRPr lang="ru-RU" sz="2500" dirty="0"/>
          </a:p>
          <a:p>
            <a:pPr marL="342900" indent="-342900">
              <a:buFont typeface="Garamond" pitchFamily="18" charset="0"/>
              <a:buAutoNum type="arabicPeriod"/>
            </a:pPr>
            <a:endParaRPr lang="ru-RU" sz="2500" dirty="0"/>
          </a:p>
          <a:p>
            <a:pPr marL="342900" indent="-342900">
              <a:buFont typeface="Garamond" pitchFamily="18" charset="0"/>
              <a:buAutoNum type="arabicPeriod"/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006162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763E83-5A48-42EC-B2C4-EB3E8E786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22" y="171941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Лечебная тактика в амбулаторных условиях: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EA8852-BADE-479E-B48F-57CDD7632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Фармакотерапия в комбинации с диетотерапией</a:t>
            </a:r>
          </a:p>
          <a:p>
            <a:r>
              <a:rPr lang="ru-RU" sz="2800" dirty="0"/>
              <a:t>Принцип- высококалорийная высокобелковая с маленьким содержанием жира</a:t>
            </a:r>
          </a:p>
          <a:p>
            <a:r>
              <a:rPr lang="ru-RU" sz="2800" dirty="0"/>
              <a:t>Адекватная ферментная терапия</a:t>
            </a:r>
          </a:p>
          <a:p>
            <a:r>
              <a:rPr lang="ru-RU" sz="2800" dirty="0"/>
              <a:t>Отказ от курения, алкоголя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64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AA375D-A70E-4752-83B0-F226A6E6C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91" y="261054"/>
            <a:ext cx="10058400" cy="818071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диетотерапии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189597-0402-4A31-B7D7-80C1FC4A9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91" y="1617720"/>
            <a:ext cx="11052220" cy="4064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8</a:t>
            </a:r>
            <a:r>
              <a:rPr lang="ru-RU" sz="2800" dirty="0" smtClean="0"/>
              <a:t>.   </a:t>
            </a:r>
            <a:r>
              <a:rPr lang="ru-RU" sz="2800" dirty="0"/>
              <a:t>Исключение продуктов, богатых экстрактивными веществами, стимулирующих секрецию пищеварительных соков (например крепкие мясные и рыбные бульоны)</a:t>
            </a:r>
          </a:p>
          <a:p>
            <a:pPr marL="0" indent="0">
              <a:buNone/>
            </a:pPr>
            <a:r>
              <a:rPr lang="ru-RU" sz="2800" dirty="0" smtClean="0"/>
              <a:t>9. Ограничение </a:t>
            </a:r>
            <a:r>
              <a:rPr lang="ru-RU" sz="2800" dirty="0"/>
              <a:t>углеводов (до 250–300 г/сутки), особенно моно- и дисахаридов, а при развитии сахарного диабета последние полностью исключают ( фрукты, ягоды, мед)</a:t>
            </a:r>
          </a:p>
          <a:p>
            <a:pPr marL="0" indent="0">
              <a:buNone/>
            </a:pPr>
            <a:r>
              <a:rPr lang="ru-RU" sz="2800" dirty="0" smtClean="0"/>
              <a:t>10. Дробное </a:t>
            </a:r>
            <a:r>
              <a:rPr lang="ru-RU" sz="2800" dirty="0"/>
              <a:t>питание- 5–6 раз в день.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87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320291"/>
              </p:ext>
            </p:extLst>
          </p:nvPr>
        </p:nvGraphicFramePr>
        <p:xfrm>
          <a:off x="897146" y="241541"/>
          <a:ext cx="10642323" cy="6211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7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250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34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Международные рекомендации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2283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Хлеб и мучные изделия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Цельнозерновой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хлеб и нежирные крекеры или крендели.</a:t>
                      </a:r>
                    </a:p>
                    <a:p>
                      <a:endParaRPr lang="ru-RU" sz="1600" u="sng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600" u="sng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Исключают: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Зерновые с высоким содержанием жира хлебобулочные изделия, такие как пончики, печенье, пироги.</a:t>
                      </a:r>
                    </a:p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5274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Мясо, рыба и мясные изделия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Нежирные кусочки говядины и свинины (вырезка), птица (курица, индейка) и рыба без кожи.</a:t>
                      </a:r>
                    </a:p>
                    <a:p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600" u="sng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Исключают: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куски мяса с высоким содержанием жира (ребра,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стейк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 косточке, гамбургер), бекон, колбаса, мясное ассорти и хот-доги.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08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613482"/>
              </p:ext>
            </p:extLst>
          </p:nvPr>
        </p:nvGraphicFramePr>
        <p:xfrm>
          <a:off x="897146" y="241541"/>
          <a:ext cx="10809749" cy="5540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40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34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Международные рекомендации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2283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Молоко и молочные продукты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Обезжиренное или со сниженной жирностью (1.5%) молоко, йогурт или творог.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Исключают: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жирное молоко, мороженое, сливочный сыр и сметана.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938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Крупы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Крупы и макароны, коричневый рис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5005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Овощи, фрукты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Свежие, замороженные или консервированные фрукты и овощи.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29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75926"/>
              </p:ext>
            </p:extLst>
          </p:nvPr>
        </p:nvGraphicFramePr>
        <p:xfrm>
          <a:off x="897146" y="241541"/>
          <a:ext cx="10462019" cy="6211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9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34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Международные рекомендации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2283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Жиры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Оливковое масло, рапсовое масло, растительные масла, мягкий маргарин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Исключают: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сливочное масло, маргарин, кокосовое или пальмовое масло.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5274"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08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484133-61AB-4B44-8C45-7C1785F8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972802-2F4C-4DA3-B729-FBAA92809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Соблюдение диетических рекомендаций не менее 6 </a:t>
            </a:r>
            <a:r>
              <a:rPr lang="ru-RU" dirty="0" err="1"/>
              <a:t>мес</a:t>
            </a:r>
            <a:endParaRPr lang="ru-RU" dirty="0"/>
          </a:p>
          <a:p>
            <a:r>
              <a:rPr lang="ru-RU" dirty="0"/>
              <a:t>2. Отказ от  алкоголя, курения</a:t>
            </a:r>
          </a:p>
          <a:p>
            <a:r>
              <a:rPr lang="ru-RU" dirty="0"/>
              <a:t>3. Ферментные препараты 25000ЕД липазы на основные приемы пищи, 10000 ЕД на перекусы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94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6245969-9F95-4DBB-A4D1-BEA10914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619" y="13854"/>
            <a:ext cx="10193548" cy="7418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Пример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1-дневной диеты при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панкреатите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E0C14F-C5A1-4331-8843-F5705F71E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09" y="1089602"/>
            <a:ext cx="10635138" cy="5646570"/>
          </a:xfrm>
        </p:spPr>
        <p:txBody>
          <a:bodyPr numCol="2"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ru-RU" sz="7200" b="1" dirty="0">
                <a:latin typeface="Arial" pitchFamily="34" charset="0"/>
                <a:cs typeface="Arial" pitchFamily="34" charset="0"/>
              </a:rPr>
              <a:t>Завтрак</a:t>
            </a:r>
          </a:p>
          <a:p>
            <a:pPr lvl="0" fontAlgn="base"/>
            <a:r>
              <a:rPr lang="ru-RU" sz="7200" dirty="0">
                <a:latin typeface="Arial" pitchFamily="34" charset="0"/>
                <a:cs typeface="Arial" pitchFamily="34" charset="0"/>
              </a:rPr>
              <a:t>3/4 стакана овсянки</a:t>
            </a:r>
          </a:p>
          <a:p>
            <a:pPr lvl="0" fontAlgn="base"/>
            <a:r>
              <a:rPr lang="ru-RU" sz="7200" dirty="0">
                <a:latin typeface="Arial" pitchFamily="34" charset="0"/>
                <a:cs typeface="Arial" pitchFamily="34" charset="0"/>
              </a:rPr>
              <a:t>1 банан среднего размера</a:t>
            </a:r>
          </a:p>
          <a:p>
            <a:pPr lvl="0" fontAlgn="base"/>
            <a:r>
              <a:rPr lang="ru-RU" sz="7200" dirty="0">
                <a:latin typeface="Arial" pitchFamily="34" charset="0"/>
                <a:cs typeface="Arial" pitchFamily="34" charset="0"/>
              </a:rPr>
              <a:t>1 чашка обезжиренного молока</a:t>
            </a:r>
          </a:p>
          <a:p>
            <a:pPr lvl="0" fontAlgn="base"/>
            <a:r>
              <a:rPr lang="ru-RU" sz="7200" dirty="0">
                <a:latin typeface="Arial" pitchFamily="34" charset="0"/>
                <a:cs typeface="Arial" pitchFamily="34" charset="0"/>
              </a:rPr>
              <a:t>Свежесваренный кофе</a:t>
            </a:r>
          </a:p>
          <a:p>
            <a:pPr lvl="0" fontAlgn="base"/>
            <a:r>
              <a:rPr lang="ru-RU" sz="7200" dirty="0" err="1">
                <a:latin typeface="Arial" pitchFamily="34" charset="0"/>
                <a:cs typeface="Arial" pitchFamily="34" charset="0"/>
              </a:rPr>
              <a:t>Пангрол</a:t>
            </a:r>
            <a:r>
              <a:rPr lang="ru-RU" sz="7200" dirty="0">
                <a:latin typeface="Arial" pitchFamily="34" charset="0"/>
                <a:cs typeface="Arial" pitchFamily="34" charset="0"/>
              </a:rPr>
              <a:t> 25000ЕД</a:t>
            </a:r>
          </a:p>
          <a:p>
            <a:pPr lvl="0" fontAlgn="base"/>
            <a:endParaRPr lang="ru-RU" sz="7200" dirty="0">
              <a:latin typeface="Arial" pitchFamily="34" charset="0"/>
              <a:cs typeface="Arial" pitchFamily="34" charset="0"/>
            </a:endParaRPr>
          </a:p>
          <a:p>
            <a:pPr lvl="0" fontAlgn="base"/>
            <a:endParaRPr lang="ru-RU" sz="7200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endParaRPr lang="ru-RU" sz="7200" b="1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endParaRPr lang="ru-RU" sz="7200" b="1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endParaRPr lang="ru-RU" sz="7200" b="1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endParaRPr lang="ru-RU" sz="7200" b="1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endParaRPr lang="ru-RU" sz="7200" b="1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endParaRPr lang="ru-RU" sz="7200" b="1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endParaRPr lang="ru-RU" sz="7200" b="1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endParaRPr lang="ru-RU" sz="7200" b="1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endParaRPr lang="ru-RU" sz="7200" b="1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endParaRPr lang="ru-RU" sz="7200" b="1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endParaRPr lang="ru-RU" sz="7200" b="1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endParaRPr lang="ru-RU" sz="7200" b="1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endParaRPr lang="ru-RU" sz="7200" b="1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r>
              <a:rPr lang="ru-RU" sz="7200" b="1" dirty="0">
                <a:latin typeface="Arial" pitchFamily="34" charset="0"/>
                <a:cs typeface="Arial" pitchFamily="34" charset="0"/>
              </a:rPr>
              <a:t>Второй завтрак</a:t>
            </a:r>
          </a:p>
          <a:p>
            <a:pPr fontAlgn="base"/>
            <a:r>
              <a:rPr lang="ru-RU" sz="7200" dirty="0">
                <a:latin typeface="Arial" pitchFamily="34" charset="0"/>
                <a:cs typeface="Arial" pitchFamily="34" charset="0"/>
              </a:rPr>
              <a:t>10 нежирных крекеров</a:t>
            </a:r>
          </a:p>
          <a:p>
            <a:pPr fontAlgn="base"/>
            <a:r>
              <a:rPr lang="ru-RU" sz="7200" dirty="0">
                <a:latin typeface="Arial" pitchFamily="34" charset="0"/>
                <a:cs typeface="Arial" pitchFamily="34" charset="0"/>
              </a:rPr>
              <a:t>1 стакан нежирного йогурта</a:t>
            </a:r>
          </a:p>
          <a:p>
            <a:pPr fontAlgn="base"/>
            <a:r>
              <a:rPr lang="ru-RU" sz="7200" dirty="0" err="1">
                <a:latin typeface="Arial" pitchFamily="34" charset="0"/>
                <a:cs typeface="Arial" pitchFamily="34" charset="0"/>
              </a:rPr>
              <a:t>Пангрол</a:t>
            </a:r>
            <a:r>
              <a:rPr lang="ru-RU" sz="7200" dirty="0">
                <a:latin typeface="Arial" pitchFamily="34" charset="0"/>
                <a:cs typeface="Arial" pitchFamily="34" charset="0"/>
              </a:rPr>
              <a:t> 10000 ЕД</a:t>
            </a:r>
          </a:p>
          <a:p>
            <a:pPr fontAlgn="base"/>
            <a:endParaRPr lang="ru-RU" sz="7200" b="1" dirty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endParaRPr lang="ru-RU" sz="7200" b="1" dirty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endParaRPr lang="ru-RU" sz="7200" b="1" dirty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r>
              <a:rPr lang="ru-RU" sz="7200" b="1" dirty="0">
                <a:latin typeface="Arial" pitchFamily="34" charset="0"/>
                <a:cs typeface="Arial" pitchFamily="34" charset="0"/>
              </a:rPr>
              <a:t>Обед</a:t>
            </a:r>
          </a:p>
          <a:p>
            <a:pPr lvl="0" fontAlgn="base"/>
            <a:r>
              <a:rPr lang="ru-RU" sz="7200" dirty="0">
                <a:latin typeface="Arial" pitchFamily="34" charset="0"/>
                <a:cs typeface="Arial" pitchFamily="34" charset="0"/>
              </a:rPr>
              <a:t>2 ломтика </a:t>
            </a:r>
            <a:r>
              <a:rPr lang="ru-RU" sz="7200" dirty="0" err="1">
                <a:latin typeface="Arial" pitchFamily="34" charset="0"/>
                <a:cs typeface="Arial" pitchFamily="34" charset="0"/>
              </a:rPr>
              <a:t>цельнозернового</a:t>
            </a:r>
            <a:r>
              <a:rPr lang="ru-RU" sz="7200" dirty="0">
                <a:latin typeface="Arial" pitchFamily="34" charset="0"/>
                <a:cs typeface="Arial" pitchFamily="34" charset="0"/>
              </a:rPr>
              <a:t> хлеба    </a:t>
            </a:r>
          </a:p>
          <a:p>
            <a:pPr lvl="0" fontAlgn="base"/>
            <a:r>
              <a:rPr lang="ru-RU" sz="7200" dirty="0">
                <a:latin typeface="Arial" pitchFamily="34" charset="0"/>
                <a:cs typeface="Arial" pitchFamily="34" charset="0"/>
              </a:rPr>
              <a:t>75 грамм отварной грудки</a:t>
            </a:r>
          </a:p>
          <a:p>
            <a:pPr marL="0" lvl="0" indent="0" fontAlgn="base">
              <a:buNone/>
            </a:pPr>
            <a:r>
              <a:rPr lang="ru-RU" sz="7200" dirty="0">
                <a:latin typeface="Arial" pitchFamily="34" charset="0"/>
                <a:cs typeface="Arial" pitchFamily="34" charset="0"/>
              </a:rPr>
              <a:t> индейки</a:t>
            </a:r>
          </a:p>
          <a:p>
            <a:pPr lvl="0" fontAlgn="base"/>
            <a:r>
              <a:rPr lang="ru-RU" sz="7200" dirty="0">
                <a:latin typeface="Arial" pitchFamily="34" charset="0"/>
                <a:cs typeface="Arial" pitchFamily="34" charset="0"/>
              </a:rPr>
              <a:t>25 грамм нежирного</a:t>
            </a:r>
          </a:p>
          <a:p>
            <a:pPr marL="0" lvl="0" indent="0" fontAlgn="base">
              <a:buNone/>
            </a:pPr>
            <a:r>
              <a:rPr lang="ru-RU" sz="7200" dirty="0">
                <a:latin typeface="Arial" pitchFamily="34" charset="0"/>
                <a:cs typeface="Arial" pitchFamily="34" charset="0"/>
              </a:rPr>
              <a:t> швейцарского сыра</a:t>
            </a:r>
          </a:p>
          <a:p>
            <a:pPr lvl="0" fontAlgn="base"/>
            <a:r>
              <a:rPr lang="ru-RU" sz="7200" dirty="0">
                <a:latin typeface="Arial" pitchFamily="34" charset="0"/>
                <a:cs typeface="Arial" pitchFamily="34" charset="0"/>
              </a:rPr>
              <a:t>Ломтик помидора</a:t>
            </a:r>
          </a:p>
          <a:p>
            <a:pPr lvl="0" fontAlgn="base"/>
            <a:r>
              <a:rPr lang="ru-RU" sz="7200" dirty="0">
                <a:latin typeface="Arial" pitchFamily="34" charset="0"/>
                <a:cs typeface="Arial" pitchFamily="34" charset="0"/>
              </a:rPr>
              <a:t>Измельченный салат</a:t>
            </a:r>
          </a:p>
          <a:p>
            <a:pPr lvl="0" fontAlgn="base"/>
            <a:r>
              <a:rPr lang="ru-RU" sz="7200" dirty="0">
                <a:latin typeface="Arial" pitchFamily="34" charset="0"/>
                <a:cs typeface="Arial" pitchFamily="34" charset="0"/>
              </a:rPr>
              <a:t>1 яблоко</a:t>
            </a:r>
          </a:p>
          <a:p>
            <a:pPr fontAlgn="base"/>
            <a:r>
              <a:rPr lang="ru-RU" sz="7200" dirty="0" err="1">
                <a:latin typeface="Arial" pitchFamily="34" charset="0"/>
                <a:cs typeface="Arial" pitchFamily="34" charset="0"/>
              </a:rPr>
              <a:t>Пангрол</a:t>
            </a:r>
            <a:r>
              <a:rPr lang="ru-RU" sz="7200" dirty="0">
                <a:latin typeface="Arial" pitchFamily="34" charset="0"/>
                <a:cs typeface="Arial" pitchFamily="34" charset="0"/>
              </a:rPr>
              <a:t> 25000ЕД</a:t>
            </a:r>
          </a:p>
          <a:p>
            <a:pPr lvl="0" fontAlgn="base"/>
            <a:endParaRPr lang="ru-RU" sz="7200" dirty="0"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2900" b="1" dirty="0"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2900" b="1" dirty="0"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2900" b="1" dirty="0"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2900" b="1" dirty="0"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2900" b="1" dirty="0"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2900" b="1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r>
              <a:rPr lang="ru-RU" sz="2900" b="1" dirty="0">
                <a:latin typeface="Arial" pitchFamily="34" charset="0"/>
                <a:cs typeface="Arial" pitchFamily="34" charset="0"/>
              </a:rPr>
              <a:t>   </a:t>
            </a:r>
          </a:p>
          <a:p>
            <a:pPr marL="0" indent="0" fontAlgn="base">
              <a:buNone/>
            </a:pPr>
            <a:endParaRPr lang="ru-RU" sz="2900" b="1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r>
              <a:rPr lang="ru-RU" sz="29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fontAlgn="base">
              <a:buNone/>
            </a:pPr>
            <a:endParaRPr lang="ru-RU" sz="26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372195-78F9-4FE4-85D3-9793460FE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01" y="3347309"/>
            <a:ext cx="3102916" cy="23354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AC0145B-E9EA-457E-BB75-D5CF74E04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208" y="755726"/>
            <a:ext cx="1742303" cy="14836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4DFC626-5108-41BD-A414-F59F93B63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78" y="3912887"/>
            <a:ext cx="2520778" cy="233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4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F025C7-F6DC-48C9-A813-17A50D71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64" y="195742"/>
            <a:ext cx="9601200" cy="69815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Пример 1-дневной диеты при панкреатите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93F110-D4DB-46C3-9FF6-84B483FAA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33" y="1392585"/>
            <a:ext cx="9808919" cy="4861354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ru-RU" sz="3800" b="1" dirty="0">
                <a:latin typeface="Arial" pitchFamily="34" charset="0"/>
                <a:cs typeface="Arial" pitchFamily="34" charset="0"/>
              </a:rPr>
              <a:t>Ужин</a:t>
            </a:r>
          </a:p>
          <a:p>
            <a:pPr lvl="0" fontAlgn="base"/>
            <a:r>
              <a:rPr lang="ru-RU" sz="3800" dirty="0">
                <a:latin typeface="Arial" pitchFamily="34" charset="0"/>
                <a:cs typeface="Arial" pitchFamily="34" charset="0"/>
              </a:rPr>
              <a:t>100 грамм </a:t>
            </a:r>
            <a:r>
              <a:rPr lang="ru-RU" sz="3800" dirty="0" err="1">
                <a:latin typeface="Arial" pitchFamily="34" charset="0"/>
                <a:cs typeface="Arial" pitchFamily="34" charset="0"/>
              </a:rPr>
              <a:t>тилапии</a:t>
            </a:r>
            <a:r>
              <a:rPr lang="ru-RU" sz="38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lvl="0" fontAlgn="base"/>
            <a:r>
              <a:rPr lang="ru-RU" sz="3800" dirty="0">
                <a:latin typeface="Arial" pitchFamily="34" charset="0"/>
                <a:cs typeface="Arial" pitchFamily="34" charset="0"/>
              </a:rPr>
              <a:t>1 чашка коричневого риса с 1 ч. ложкой мягкого маргарина</a:t>
            </a:r>
          </a:p>
          <a:p>
            <a:pPr lvl="0" fontAlgn="base"/>
            <a:r>
              <a:rPr lang="ru-RU" sz="3800" dirty="0">
                <a:latin typeface="Arial" pitchFamily="34" charset="0"/>
                <a:cs typeface="Arial" pitchFamily="34" charset="0"/>
              </a:rPr>
              <a:t>Горсть шпината</a:t>
            </a:r>
          </a:p>
          <a:p>
            <a:pPr lvl="0" fontAlgn="base"/>
            <a:r>
              <a:rPr lang="ru-RU" sz="3800" dirty="0">
                <a:latin typeface="Arial" pitchFamily="34" charset="0"/>
                <a:cs typeface="Arial" pitchFamily="34" charset="0"/>
              </a:rPr>
              <a:t>1 рулет из цельного зерна с 1 </a:t>
            </a:r>
            <a:r>
              <a:rPr lang="ru-RU" sz="3800" dirty="0" err="1">
                <a:latin typeface="Arial" pitchFamily="34" charset="0"/>
                <a:cs typeface="Arial" pitchFamily="34" charset="0"/>
              </a:rPr>
              <a:t>ч.л</a:t>
            </a:r>
            <a:r>
              <a:rPr lang="ru-RU" sz="3800" dirty="0">
                <a:latin typeface="Arial" pitchFamily="34" charset="0"/>
                <a:cs typeface="Arial" pitchFamily="34" charset="0"/>
              </a:rPr>
              <a:t>. мягкого маргарина</a:t>
            </a:r>
          </a:p>
          <a:p>
            <a:pPr lvl="0" fontAlgn="base"/>
            <a:r>
              <a:rPr lang="ru-RU" sz="3800" dirty="0">
                <a:latin typeface="Arial" pitchFamily="34" charset="0"/>
                <a:cs typeface="Arial" pitchFamily="34" charset="0"/>
              </a:rPr>
              <a:t>1/2 чашки обезжиренного замороженного йогурта с фруктами на выбор</a:t>
            </a:r>
          </a:p>
          <a:p>
            <a:pPr lvl="0" fontAlgn="base"/>
            <a:endParaRPr lang="ru-RU" sz="38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3800" b="1" dirty="0">
                <a:latin typeface="Arial" pitchFamily="34" charset="0"/>
                <a:cs typeface="Arial" pitchFamily="34" charset="0"/>
              </a:rPr>
              <a:t>Легкая закуска</a:t>
            </a:r>
          </a:p>
          <a:p>
            <a:pPr lvl="0" fontAlgn="base"/>
            <a:r>
              <a:rPr lang="ru-RU" sz="3800" dirty="0">
                <a:latin typeface="Arial" pitchFamily="34" charset="0"/>
                <a:cs typeface="Arial" pitchFamily="34" charset="0"/>
              </a:rPr>
              <a:t>25 грамм миндаля</a:t>
            </a:r>
          </a:p>
          <a:p>
            <a:pPr lvl="0" fontAlgn="base"/>
            <a:r>
              <a:rPr lang="ru-RU" sz="3800" dirty="0">
                <a:latin typeface="Arial" pitchFamily="34" charset="0"/>
                <a:cs typeface="Arial" pitchFamily="34" charset="0"/>
              </a:rPr>
              <a:t>1 чашка нежирного (1%) творога</a:t>
            </a:r>
          </a:p>
          <a:p>
            <a:pPr lvl="0" fontAlgn="base"/>
            <a:r>
              <a:rPr lang="ru-RU" sz="3800" dirty="0" err="1">
                <a:latin typeface="Arial" pitchFamily="34" charset="0"/>
                <a:cs typeface="Arial" pitchFamily="34" charset="0"/>
              </a:rPr>
              <a:t>Пангрол</a:t>
            </a:r>
            <a:r>
              <a:rPr lang="ru-RU" sz="3800" dirty="0">
                <a:latin typeface="Arial" pitchFamily="34" charset="0"/>
                <a:cs typeface="Arial" pitchFamily="34" charset="0"/>
              </a:rPr>
              <a:t>  10000ЕД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1D02CD-3022-40B8-95D0-84C248082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151" y="864922"/>
            <a:ext cx="1527475" cy="12082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F1F7C8-E68D-4AA2-B0AE-475E87CDF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152" y="2327472"/>
            <a:ext cx="1527475" cy="11851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805826-E392-4336-A96E-FED9183C0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141" y="4688029"/>
            <a:ext cx="28575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0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5F91E-2382-4CD3-8E65-C8018C45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857" y="5346822"/>
            <a:ext cx="9890974" cy="981080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" pitchFamily="34" charset="0"/>
                <a:cs typeface="Arial" pitchFamily="34" charset="0"/>
                <a:hlinkClick r:id="rId3"/>
              </a:rPr>
              <a:t>https://pancreasfoundation.org/wp-content/uploads/2019/06/Cook-Book-Final-5.10.pdf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Островская\Cook-Book-Final-5.10_Страница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6281" y="386671"/>
            <a:ext cx="4337968" cy="4960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47230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522</Words>
  <Application>Microsoft Office PowerPoint</Application>
  <PresentationFormat>Широкоэкранный</PresentationFormat>
  <Paragraphs>131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Тема Office</vt:lpstr>
      <vt:lpstr>Принципы диетотерапии</vt:lpstr>
      <vt:lpstr>Принципы диетотерапии</vt:lpstr>
      <vt:lpstr>Презентация PowerPoint</vt:lpstr>
      <vt:lpstr>Презентация PowerPoint</vt:lpstr>
      <vt:lpstr>Презентация PowerPoint</vt:lpstr>
      <vt:lpstr>Рекомендации</vt:lpstr>
      <vt:lpstr>Пример 1-дневной диеты при панкреатите</vt:lpstr>
      <vt:lpstr>Пример 1-дневной диеты при панкреатите</vt:lpstr>
      <vt:lpstr>https://pancreasfoundation.org/wp-content/uploads/2019/06/Cook-Book-Final-5.10.pdf</vt:lpstr>
      <vt:lpstr>Лечебная тактика в амбулаторных условиях: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agesha</cp:lastModifiedBy>
  <cp:revision>3</cp:revision>
  <dcterms:created xsi:type="dcterms:W3CDTF">2019-10-27T13:07:49Z</dcterms:created>
  <dcterms:modified xsi:type="dcterms:W3CDTF">2019-11-05T11:11:48Z</dcterms:modified>
</cp:coreProperties>
</file>